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Pretendard Black" panose="020B0600000101010101" charset="-127"/>
      <p:bold r:id="rId26"/>
    </p:embeddedFont>
    <p:embeddedFont>
      <p:font typeface="Pretendard Bold" panose="020B0600000101010101" charset="-127"/>
      <p:bold r:id="rId27"/>
    </p:embeddedFont>
    <p:embeddedFont>
      <p:font typeface="Pretendard ExtraLight" panose="020B0600000101010101" charset="-127"/>
      <p:regular r:id="rId28"/>
    </p:embeddedFont>
    <p:embeddedFont>
      <p:font typeface="Pretendard Light" panose="020B0600000101010101" charset="-127"/>
      <p:regular r:id="rId29"/>
    </p:embeddedFont>
    <p:embeddedFont>
      <p:font typeface="Pretendard Medium" panose="020B0600000101010101" charset="-127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eologica Roman SemiBold" panose="020B0600000101010101" charset="0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200" userDrawn="1">
          <p15:clr>
            <a:srgbClr val="A4A3A4"/>
          </p15:clr>
        </p15:guide>
        <p15:guide id="3" pos="10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54"/>
      </p:cViewPr>
      <p:guideLst>
        <p:guide orient="horz" pos="1080"/>
        <p:guide pos="1200"/>
        <p:guide pos="10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9784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9784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5593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0" y="4559300"/>
            <a:ext cx="139700" cy="104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" y="381000"/>
            <a:ext cx="2019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3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 PPT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4900" y="381000"/>
            <a:ext cx="4406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loT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스마트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헬스케어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웹서비스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Pretendard Medium"/>
              </a:rPr>
              <a:t>개발과정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79400" y="8648700"/>
            <a:ext cx="146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Medium"/>
              </a:rPr>
              <a:t>2024.0927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10100" y="3556000"/>
            <a:ext cx="908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 spc="1100">
                <a:solidFill>
                  <a:srgbClr val="000000"/>
                </a:solidFill>
                <a:ea typeface="Pretendard Medium"/>
              </a:rPr>
              <a:t>라즈베리파이</a:t>
            </a:r>
            <a:r>
              <a:rPr lang="en-US" sz="3700" b="0" i="0" u="none" strike="noStrike" spc="1100">
                <a:solidFill>
                  <a:srgbClr val="000000"/>
                </a:solidFill>
                <a:latin typeface="Pretendard Medium"/>
              </a:rPr>
              <a:t>+</a:t>
            </a:r>
            <a:r>
              <a:rPr lang="ko-KR" sz="3700" b="0" i="0" u="none" strike="noStrike" spc="1100">
                <a:solidFill>
                  <a:srgbClr val="000000"/>
                </a:solidFill>
                <a:ea typeface="Pretendard Medium"/>
              </a:rPr>
              <a:t>파이썬을</a:t>
            </a:r>
            <a:r>
              <a:rPr lang="en-US" sz="3700" b="0" i="0" u="none" strike="noStrike" spc="1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00" b="0" i="0" u="none" strike="noStrike" spc="1100">
                <a:solidFill>
                  <a:srgbClr val="000000"/>
                </a:solidFill>
                <a:ea typeface="Pretendard Medium"/>
              </a:rPr>
              <a:t>활용한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4600" y="4330700"/>
            <a:ext cx="10731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600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8000" b="0" i="0" u="none" strike="noStrike" spc="-6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 spc="-600">
                <a:solidFill>
                  <a:srgbClr val="000000"/>
                </a:solidFill>
                <a:ea typeface="Pretendard Bold"/>
              </a:rPr>
              <a:t>환자</a:t>
            </a:r>
            <a:r>
              <a:rPr lang="en-US" sz="8000" b="0" i="0" u="none" strike="noStrike" spc="-6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 spc="-600">
                <a:solidFill>
                  <a:srgbClr val="000000"/>
                </a:solidFill>
                <a:ea typeface="Pretendard Bold"/>
              </a:rPr>
              <a:t>체온</a:t>
            </a:r>
            <a:r>
              <a:rPr lang="en-US" sz="8000" b="0" i="0" u="none" strike="noStrike" spc="-6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 spc="-600">
                <a:solidFill>
                  <a:srgbClr val="000000"/>
                </a:solidFill>
                <a:ea typeface="Pretendard Bold"/>
              </a:rPr>
              <a:t>체크</a:t>
            </a:r>
            <a:r>
              <a:rPr lang="en-US" sz="8000" b="0" i="0" u="none" strike="noStrike" spc="-6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b="0" i="0" u="none" strike="noStrike" spc="-6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6299200"/>
            <a:ext cx="56261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6299200"/>
            <a:ext cx="2806700" cy="393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80100" y="62865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FFFFFF"/>
                </a:solidFill>
                <a:latin typeface="Pretendard Bold"/>
              </a:rPr>
              <a:t>1</a:t>
            </a:r>
            <a:r>
              <a:rPr lang="ko-KR" sz="2300" b="0" i="0" u="none" strike="noStrike" spc="-100">
                <a:solidFill>
                  <a:srgbClr val="FFFFFF"/>
                </a:solidFill>
                <a:ea typeface="Pretendard Bold"/>
              </a:rPr>
              <a:t>조</a:t>
            </a:r>
            <a:r>
              <a:rPr lang="en-US" sz="2300" b="0" i="0" u="none" strike="noStrike" spc="-100">
                <a:solidFill>
                  <a:srgbClr val="FFFFFF"/>
                </a:solidFill>
                <a:latin typeface="Pretendard Bold"/>
              </a:rPr>
              <a:t> JB_CARE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02700" y="6273800"/>
            <a:ext cx="3289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박주원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,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김탁현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,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김세훈</a:t>
            </a:r>
            <a:r>
              <a:rPr lang="en-US" sz="2300" b="0" i="0" u="none" strike="noStrike" spc="-100">
                <a:solidFill>
                  <a:srgbClr val="595959"/>
                </a:solidFill>
                <a:latin typeface="Pretendard Medium"/>
              </a:rPr>
              <a:t>,</a:t>
            </a:r>
            <a:r>
              <a:rPr lang="ko-KR" sz="2300" b="0" i="0" u="none" strike="noStrike" spc="-100">
                <a:solidFill>
                  <a:srgbClr val="595959"/>
                </a:solidFill>
                <a:ea typeface="Pretendard Medium"/>
              </a:rPr>
              <a:t>최윤형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94100" y="546100"/>
            <a:ext cx="105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595959">
                    <a:alpha val="50980"/>
                  </a:srgbClr>
                </a:solidFill>
                <a:latin typeface="Pretendard Bold"/>
              </a:rPr>
              <a:t>JB_CARE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1397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6223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52700" y="6604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라즈베리파이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설정하기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2552700"/>
            <a:ext cx="8305800" cy="7213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1993900"/>
            <a:ext cx="1016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7600" y="1714500"/>
            <a:ext cx="6337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온도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측정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울림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베이스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저장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4191000"/>
            <a:ext cx="7239000" cy="939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3784600"/>
            <a:ext cx="1016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90100" y="3708400"/>
            <a:ext cx="7924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온도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이상일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울림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,time.sleep(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울릴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6045200"/>
            <a:ext cx="5359400" cy="2235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5638800"/>
            <a:ext cx="101600" cy="342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690100" y="55626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경보음센서로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경보음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울리기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2552700"/>
            <a:ext cx="5626100" cy="711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1993900"/>
            <a:ext cx="101600" cy="342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690100" y="19177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온도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측정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콘솔에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출력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8801100"/>
            <a:ext cx="101600" cy="342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690100" y="87249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매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10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초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마다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체온측정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간격설정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0" y="9207500"/>
            <a:ext cx="8407400" cy="4699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2794000"/>
            <a:ext cx="13157200" cy="665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54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데이터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베이스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설계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연동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2184400"/>
            <a:ext cx="101600" cy="342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2044700"/>
            <a:ext cx="13487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app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받아온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날짜를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형식에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맞춰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바꿔주는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00300"/>
            <a:ext cx="7404100" cy="715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362200"/>
            <a:ext cx="7162800" cy="779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81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데이터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베이스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설계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연동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1841500"/>
            <a:ext cx="101600" cy="342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1900" y="17653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차트를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구성하는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기본요소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841500"/>
            <a:ext cx="1016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36100" y="17653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차트를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타이머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내로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다시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그림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9100" y="5410200"/>
            <a:ext cx="4381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일정온도가</a:t>
            </a:r>
            <a:r>
              <a:rPr lang="en-US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올라가면</a:t>
            </a:r>
            <a:r>
              <a:rPr lang="en-US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빨간색</a:t>
            </a:r>
            <a:r>
              <a:rPr lang="en-US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색상변경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100" y="850900"/>
            <a:ext cx="3136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메인화면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구현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12</a:t>
            </a:r>
          </a:p>
        </p:txBody>
      </p:sp>
      <p:pic>
        <p:nvPicPr>
          <p:cNvPr id="10" name="메인화면">
            <a:hlinkClick r:id="" action="ppaction://media"/>
            <a:extLst>
              <a:ext uri="{FF2B5EF4-FFF2-40B4-BE49-F238E27FC236}">
                <a16:creationId xmlns:a16="http://schemas.microsoft.com/office/drawing/2014/main" id="{1FE1B09F-413A-4045-9532-0D02B1360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8885" y="1765300"/>
            <a:ext cx="14450231" cy="812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2705100"/>
            <a:ext cx="7264400" cy="699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6000"/>
          </a:blip>
          <a:stretch>
            <a:fillRect/>
          </a:stretch>
        </p:blipFill>
        <p:spPr>
          <a:xfrm>
            <a:off x="1511300" y="5257800"/>
            <a:ext cx="6527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2768600"/>
            <a:ext cx="9385300" cy="5397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54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바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차트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2070100"/>
            <a:ext cx="101600" cy="342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65200" y="1993900"/>
            <a:ext cx="383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차트를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구성하는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기본요소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16000"/>
          </a:blip>
          <a:stretch>
            <a:fillRect/>
          </a:stretch>
        </p:blipFill>
        <p:spPr>
          <a:xfrm>
            <a:off x="4025900" y="5702300"/>
            <a:ext cx="4241800" cy="71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41800" y="5791200"/>
            <a:ext cx="3873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체온이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 30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도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이상일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경우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화면의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색상이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 </a:t>
            </a:r>
            <a:r>
              <a:rPr lang="ko-KR" sz="1800" b="1" i="0" u="none" strike="noStrike">
                <a:solidFill>
                  <a:srgbClr val="3A4CA8"/>
                </a:solidFill>
                <a:ea typeface="Pretendard Light"/>
              </a:rPr>
              <a:t>파란색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에서</a:t>
            </a:r>
            <a:r>
              <a:rPr lang="en-US" sz="1800" b="1" i="0" u="none" strike="noStrike">
                <a:solidFill>
                  <a:srgbClr val="FC5230"/>
                </a:solidFill>
                <a:latin typeface="Pretendard Light"/>
              </a:rPr>
              <a:t> </a:t>
            </a:r>
            <a:r>
              <a:rPr lang="ko-KR" sz="1800" b="1" i="0" u="none" strike="noStrike">
                <a:solidFill>
                  <a:srgbClr val="FC5230"/>
                </a:solidFill>
                <a:ea typeface="Pretendard Light"/>
              </a:rPr>
              <a:t>빨간색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으로</a:t>
            </a:r>
            <a:r>
              <a:rPr lang="en-US" sz="1800" b="0" i="0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Light"/>
              </a:rPr>
              <a:t>변경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0" y="2070100"/>
            <a:ext cx="101600" cy="342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813800" y="1993900"/>
            <a:ext cx="383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차트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비교결과를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계산하기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1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바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차트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2260600"/>
            <a:ext cx="10795000" cy="688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978400"/>
            <a:ext cx="1016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1900" y="4902200"/>
            <a:ext cx="6045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컴포넌트의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정보를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부모로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보내는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100" y="850900"/>
            <a:ext cx="7429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바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차트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15</a:t>
            </a:r>
          </a:p>
        </p:txBody>
      </p:sp>
      <p:pic>
        <p:nvPicPr>
          <p:cNvPr id="11" name="바차트 기능">
            <a:hlinkClick r:id="" action="ppaction://media"/>
            <a:extLst>
              <a:ext uri="{FF2B5EF4-FFF2-40B4-BE49-F238E27FC236}">
                <a16:creationId xmlns:a16="http://schemas.microsoft.com/office/drawing/2014/main" id="{3988DE2D-474F-411F-B8B2-159F2943E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5405" y="1765300"/>
            <a:ext cx="14457191" cy="813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1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날짜변경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Pretendard Bold"/>
              </a:rPr>
              <a:t>16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689100"/>
            <a:ext cx="101600" cy="342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655300" y="1612900"/>
            <a:ext cx="6680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조건에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따라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다시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화면을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그리기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위한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useEffect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500" y="2222500"/>
            <a:ext cx="6908800" cy="7518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251200"/>
            <a:ext cx="1016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3784600"/>
            <a:ext cx="8877300" cy="439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8100" y="3175000"/>
            <a:ext cx="783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버튼으로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날짜를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변경하는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1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날짜변경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Pretendard Bold"/>
              </a:rPr>
              <a:t>17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2489200"/>
            <a:ext cx="5791200" cy="730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0" y="2501900"/>
            <a:ext cx="8051800" cy="6959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1930400"/>
            <a:ext cx="1016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85900" y="1854200"/>
            <a:ext cx="6045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간격마다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차트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재구성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1930400"/>
            <a:ext cx="101600" cy="34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83700" y="1854200"/>
            <a:ext cx="7467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현재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시간으로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부터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선택한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시간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이전까지의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100" y="850900"/>
            <a:ext cx="7429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날짜변경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Pretendard Bold"/>
              </a:rPr>
              <a:t>18</a:t>
            </a:r>
          </a:p>
        </p:txBody>
      </p:sp>
      <p:pic>
        <p:nvPicPr>
          <p:cNvPr id="11" name="일주일 평균온도">
            <a:hlinkClick r:id="" action="ppaction://media"/>
            <a:extLst>
              <a:ext uri="{FF2B5EF4-FFF2-40B4-BE49-F238E27FC236}">
                <a16:creationId xmlns:a16="http://schemas.microsoft.com/office/drawing/2014/main" id="{B2CC83A8-B2BE-487C-87A5-41E051EA1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9111" y="1714500"/>
            <a:ext cx="14540089" cy="817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467100"/>
            <a:ext cx="3365500" cy="3365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4900" y="1651000"/>
            <a:ext cx="1371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7505700"/>
            <a:ext cx="48514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14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라즈베리파이와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파이썬을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이용해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환자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체온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체크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시스템을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개발한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과정을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다룹니다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설계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평가를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효율적이고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실용적인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헬스케어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솔루션의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가능성을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Medium"/>
              </a:rPr>
              <a:t>제시합니다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931400" y="3771900"/>
            <a:ext cx="965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68000" y="3289300"/>
            <a:ext cx="6553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8000" y="3835400"/>
            <a:ext cx="593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JB_CARE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팀원들을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소개합니다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29700" y="32766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931400" y="5092700"/>
            <a:ext cx="9652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668000" y="4610100"/>
            <a:ext cx="6553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목표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000" y="5168900"/>
            <a:ext cx="593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실시간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환자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라즈베리파이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설계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연동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구현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29700" y="45974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931400" y="6413500"/>
            <a:ext cx="9652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10668000" y="5930900"/>
            <a:ext cx="6553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68000" y="6489700"/>
            <a:ext cx="593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실시간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환제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프로그램에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대한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결과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55100" y="59436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03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931400" y="7747000"/>
            <a:ext cx="965200" cy="12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668000" y="7251700"/>
            <a:ext cx="6553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느낀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68000" y="7810500"/>
            <a:ext cx="593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프로젝트를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마친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좋았던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점과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부족했던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29700" y="7251700"/>
            <a:ext cx="120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1574800"/>
            <a:ext cx="7302500" cy="842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2921000"/>
            <a:ext cx="7962900" cy="638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8100" y="850900"/>
            <a:ext cx="8356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 dirty="0">
                <a:solidFill>
                  <a:srgbClr val="595959"/>
                </a:solidFill>
                <a:ea typeface="Pretendard Medium"/>
              </a:rPr>
              <a:t>상세페이지</a:t>
            </a:r>
            <a:r>
              <a:rPr lang="en-US" sz="4200" b="0" i="0" u="none" strike="noStrike" spc="-100" dirty="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 dirty="0">
                <a:solidFill>
                  <a:srgbClr val="595959"/>
                </a:solidFill>
                <a:ea typeface="Pretendard Medium"/>
              </a:rPr>
              <a:t>캘린더</a:t>
            </a:r>
            <a:r>
              <a:rPr lang="en-US" sz="4200" b="0" i="0" u="none" strike="noStrike" spc="-100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 dirty="0">
                <a:solidFill>
                  <a:srgbClr val="595959"/>
                </a:solidFill>
                <a:ea typeface="Pretendard Medium"/>
              </a:rPr>
              <a:t>기능추가</a:t>
            </a:r>
            <a:r>
              <a:rPr lang="en-US" sz="4200" b="0" i="0" u="none" strike="noStrike" spc="-100" dirty="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Pretendard Bold"/>
              </a:rPr>
              <a:t>19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2311400"/>
            <a:ext cx="1016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31900" y="2235200"/>
            <a:ext cx="7467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체온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데이터를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날짜별로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확인가능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23900"/>
            <a:ext cx="1397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812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 dirty="0">
                <a:solidFill>
                  <a:srgbClr val="000000"/>
                </a:solidFill>
                <a:latin typeface="Geologica Roman SemiBold"/>
              </a:rPr>
              <a:t>Result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9100" y="850900"/>
            <a:ext cx="7429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 dirty="0" err="1">
                <a:solidFill>
                  <a:srgbClr val="595959"/>
                </a:solidFill>
                <a:ea typeface="Pretendard Medium"/>
              </a:rPr>
              <a:t>메인페이지</a:t>
            </a:r>
            <a:r>
              <a:rPr lang="en-US" sz="4200" b="0" i="0" u="none" strike="noStrike" spc="-100" dirty="0">
                <a:solidFill>
                  <a:srgbClr val="595959"/>
                </a:solidFill>
                <a:latin typeface="Pretendard Medium"/>
              </a:rPr>
              <a:t> { </a:t>
            </a:r>
            <a:r>
              <a:rPr lang="ko-KR" sz="4200" b="0" i="0" u="none" strike="noStrike" spc="-100" dirty="0">
                <a:solidFill>
                  <a:srgbClr val="595959"/>
                </a:solidFill>
                <a:ea typeface="Pretendard Medium"/>
              </a:rPr>
              <a:t>날짜변경</a:t>
            </a:r>
            <a:r>
              <a:rPr lang="en-US" sz="4200" b="0" i="0" u="none" strike="noStrike" spc="-100" dirty="0">
                <a:solidFill>
                  <a:srgbClr val="595959"/>
                </a:solidFill>
                <a:latin typeface="Pretendard Medium"/>
              </a:rPr>
              <a:t> }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Pretendard Bold"/>
              </a:rPr>
              <a:t>20</a:t>
            </a:r>
          </a:p>
        </p:txBody>
      </p:sp>
      <p:pic>
        <p:nvPicPr>
          <p:cNvPr id="10" name="상세보기">
            <a:hlinkClick r:id="" action="ppaction://media"/>
            <a:extLst>
              <a:ext uri="{FF2B5EF4-FFF2-40B4-BE49-F238E27FC236}">
                <a16:creationId xmlns:a16="http://schemas.microsoft.com/office/drawing/2014/main" id="{87BAD0BC-ACFE-4B66-B9BB-664326683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6534" y="1714500"/>
            <a:ext cx="14494933" cy="815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933700"/>
            <a:ext cx="6172200" cy="142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779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4305300"/>
            <a:ext cx="11887200" cy="106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16500" y="6210300"/>
            <a:ext cx="30353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3263900" y="8877300"/>
            <a:ext cx="4775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53900" y="6210300"/>
            <a:ext cx="29972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0350500" y="8877300"/>
            <a:ext cx="4711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017000" y="7277100"/>
            <a:ext cx="330200" cy="215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337800" y="5981700"/>
            <a:ext cx="2387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아쉬웠던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1085850"/>
            <a:ext cx="10274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dirty="0">
                <a:latin typeface="Geologica Roman SemiBold" panose="020B0600000101010101" charset="0"/>
              </a:rPr>
              <a:t>Reflections on the Project</a:t>
            </a:r>
            <a:endParaRPr lang="en-US" sz="4600" b="0" i="0" u="none" strike="noStrike" spc="-100" dirty="0">
              <a:solidFill>
                <a:srgbClr val="000000"/>
              </a:solidFill>
              <a:latin typeface="Geologica Roman SemiBold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70400" y="4597400"/>
            <a:ext cx="935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이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프로젝트를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마치고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느꼈던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점은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00400" y="59817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좋았던</a:t>
            </a:r>
            <a:r>
              <a:rPr lang="en-US" sz="26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 dirty="0">
                <a:solidFill>
                  <a:srgbClr val="000000"/>
                </a:solidFill>
                <a:ea typeface="Pretendard Bold"/>
              </a:rPr>
              <a:t>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74999" y="6642100"/>
            <a:ext cx="4877179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5289"/>
              </a:lnSpc>
            </a:pPr>
            <a:r>
              <a:rPr lang="ko-KR" altLang="en-US" dirty="0" err="1">
                <a:latin typeface="prete"/>
                <a:ea typeface="Pretendard ExtraLight" panose="020B0600000101010101" charset="-127"/>
              </a:rPr>
              <a:t>라즈베리파이와</a:t>
            </a:r>
            <a:r>
              <a:rPr lang="ko-KR" altLang="en-US" dirty="0">
                <a:latin typeface="prete"/>
                <a:ea typeface="Pretendard ExtraLight" panose="020B0600000101010101" charset="-127"/>
              </a:rPr>
              <a:t> 온도센서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, </a:t>
            </a:r>
            <a:r>
              <a:rPr lang="ko-KR" altLang="en-US" dirty="0">
                <a:latin typeface="prete"/>
                <a:ea typeface="Pretendard ExtraLight" panose="020B0600000101010101" charset="-127"/>
              </a:rPr>
              <a:t>경보센서를 이용해 실시간으로 체온을 측정하고 데이터를 데이터베이스에 저장한 후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, </a:t>
            </a:r>
            <a:r>
              <a:rPr lang="ko-KR" altLang="en-US" dirty="0">
                <a:latin typeface="prete"/>
                <a:ea typeface="Pretendard ExtraLight" panose="020B0600000101010101" charset="-127"/>
              </a:rPr>
              <a:t>웹 페이지를 통해 모니터링하는 시스템은 매우 흥미로웠습니다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.</a:t>
            </a:r>
            <a:endParaRPr lang="ko-KR" b="0" i="0" u="none" strike="noStrike" spc="-100" dirty="0">
              <a:solidFill>
                <a:srgbClr val="000000"/>
              </a:solidFill>
              <a:latin typeface="prete"/>
              <a:ea typeface="Pretendard ExtraLight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25100" y="6642100"/>
            <a:ext cx="4787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5289"/>
              </a:lnSpc>
            </a:pPr>
            <a:r>
              <a:rPr lang="ko-KR" altLang="en-US" dirty="0">
                <a:latin typeface="prete"/>
                <a:ea typeface="Pretendard ExtraLight" panose="020B0600000101010101" charset="-127"/>
              </a:rPr>
              <a:t>실제 사람의 체온 데이터를 활용하지 않고 가상의 데이터를 만들어 사용한 점은 아쉬웠으며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,</a:t>
            </a:r>
            <a:r>
              <a:rPr lang="ko-KR" altLang="en-US" dirty="0">
                <a:latin typeface="prete"/>
                <a:ea typeface="Pretendard ExtraLight" panose="020B0600000101010101" charset="-127"/>
              </a:rPr>
              <a:t>프로젝트의 목적이 실시간 체온 모니터링 시스템을 개발하는 것이었기 때문에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, </a:t>
            </a:r>
            <a:r>
              <a:rPr lang="ko-KR" altLang="en-US" dirty="0">
                <a:latin typeface="prete"/>
                <a:ea typeface="Pretendard ExtraLight" panose="020B0600000101010101" charset="-127"/>
              </a:rPr>
              <a:t>실제 데이터를 통해 얻는 통찰력과 경험이 더 큰 의미를 가졌을 것이라고 생각합니다</a:t>
            </a:r>
            <a:r>
              <a:rPr lang="en-US" altLang="ko-KR" dirty="0">
                <a:latin typeface="prete"/>
                <a:ea typeface="Pretendard ExtraLight" panose="020B0600000101010101" charset="-127"/>
              </a:rPr>
              <a:t>.</a:t>
            </a:r>
            <a:endParaRPr lang="en-US" altLang="ko-KR" b="0" i="0" u="none" strike="noStrike" spc="-100" dirty="0">
              <a:solidFill>
                <a:srgbClr val="000000"/>
              </a:solidFill>
              <a:latin typeface="prete"/>
              <a:ea typeface="Pretendard ExtraLight" panose="020B0600000101010101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C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111500"/>
            <a:ext cx="3530600" cy="255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95800" y="5346700"/>
            <a:ext cx="9296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-300">
                <a:solidFill>
                  <a:srgbClr val="FFFFFF"/>
                </a:solidFill>
                <a:ea typeface="Pretendard Black"/>
              </a:rPr>
              <a:t>질문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Pretendard Black"/>
              </a:rPr>
              <a:t> Q&amp;A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C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5800" y="4203700"/>
            <a:ext cx="9296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0000" b="0" i="0" u="none" strike="noStrike" spc="-300">
                <a:solidFill>
                  <a:srgbClr val="FFFFFF"/>
                </a:solidFill>
                <a:ea typeface="Pretendard Black"/>
              </a:rPr>
              <a:t>감사합니다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Pretendard Black"/>
              </a:rPr>
              <a:t>!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C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" name="TextBox 3"/>
          <p:cNvSpPr txBox="1"/>
          <p:nvPr/>
        </p:nvSpPr>
        <p:spPr>
          <a:xfrm>
            <a:off x="927100" y="4457700"/>
            <a:ext cx="1714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300" b="0" i="0" u="none" strike="noStrike" spc="-200">
                <a:solidFill>
                  <a:srgbClr val="FFFFFF"/>
                </a:solidFill>
                <a:latin typeface="Geologica Roman Semi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63800" y="4597400"/>
            <a:ext cx="50546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구성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역할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3ACCAD"/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0" y="2971800"/>
            <a:ext cx="3517900" cy="372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0" y="2971800"/>
            <a:ext cx="3517900" cy="372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609600"/>
            <a:ext cx="1447800" cy="35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2000" y="5842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98600"/>
            <a:ext cx="139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1587500"/>
            <a:ext cx="3810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2800" y="1612900"/>
            <a:ext cx="2540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팀원들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소개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8600" y="8128000"/>
            <a:ext cx="16129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" y="7277100"/>
            <a:ext cx="1016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3327400"/>
            <a:ext cx="3327400" cy="3327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0000" y="7200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]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박주원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000" y="7721600"/>
            <a:ext cx="3238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베이스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설계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연동</a:t>
            </a:r>
          </a:p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온도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별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측정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날짜별로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나타내기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971800"/>
            <a:ext cx="3517900" cy="3721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508500" y="8128000"/>
            <a:ext cx="16129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7264400"/>
            <a:ext cx="101600" cy="342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562600" y="7200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]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김탁현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62600" y="7721600"/>
            <a:ext cx="3238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라즈베리파이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설치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발표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담장자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2971800"/>
            <a:ext cx="3517900" cy="3721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801100" y="8128000"/>
            <a:ext cx="16129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0" y="7277100"/>
            <a:ext cx="101600" cy="342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842500" y="7200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]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김세훈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42500" y="7747000"/>
            <a:ext cx="3238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1900" b="0" i="0" u="none" strike="noStrike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19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ExtraLight"/>
              </a:rPr>
              <a:t>베이스</a:t>
            </a:r>
            <a:r>
              <a:rPr lang="en-US" sz="1900" b="0" i="0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ExtraLight"/>
              </a:rPr>
              <a:t>구현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1309662100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081000" y="8140700"/>
            <a:ext cx="16129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0" y="7277100"/>
            <a:ext cx="101600" cy="342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4122400" y="7200900"/>
            <a:ext cx="325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[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팀원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]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최윤형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73200" y="7759700"/>
            <a:ext cx="3238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웹페이지</a:t>
            </a: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900" b="0" i="0" u="none" strike="noStrike" spc="-100">
                <a:solidFill>
                  <a:srgbClr val="000000"/>
                </a:solidFill>
                <a:latin typeface="Pretendard ExtraLight"/>
              </a:rPr>
              <a:t>- PPT</a:t>
            </a:r>
            <a:r>
              <a:rPr lang="ko-KR" sz="1900" b="0" i="0" u="none" strike="noStrike" spc="-100">
                <a:solidFill>
                  <a:srgbClr val="000000"/>
                </a:solidFill>
                <a:ea typeface="Pretendard ExtraLight"/>
              </a:rPr>
              <a:t>제작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700" y="3340100"/>
            <a:ext cx="3302000" cy="3302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5800" y="3365500"/>
            <a:ext cx="3302000" cy="33020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6500" y="3390900"/>
            <a:ext cx="32893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C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4457700"/>
            <a:ext cx="1714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300" b="0" i="0" u="none" strike="noStrike" spc="-200">
                <a:solidFill>
                  <a:srgbClr val="FFFFFF"/>
                </a:solidFill>
                <a:latin typeface="Geologica Roman SemiBold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63800" y="4521200"/>
            <a:ext cx="12928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목표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0" y="94234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3ACCAD"/>
                </a:solidFill>
                <a:latin typeface="Pretendard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65200"/>
            <a:ext cx="1397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10287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4200" y="1079500"/>
            <a:ext cx="798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목표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개요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32000" y="6921500"/>
            <a:ext cx="3962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78600" y="6972300"/>
            <a:ext cx="3962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226800" y="6921500"/>
            <a:ext cx="39624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5321300"/>
            <a:ext cx="1333500" cy="133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9800" y="6946900"/>
            <a:ext cx="2514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라즈베리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파이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500" y="7518400"/>
            <a:ext cx="2489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하드웨어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구성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센서</a:t>
            </a:r>
          </a:p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연결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방안을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설계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5308600"/>
            <a:ext cx="1676400" cy="1447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572000" y="6946900"/>
            <a:ext cx="342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베이스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설계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연동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10100" y="7480300"/>
            <a:ext cx="3352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데이터를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저장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관리하기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위한</a:t>
            </a:r>
          </a:p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데이터베이스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구조를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설정하고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, </a:t>
            </a:r>
          </a:p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시스템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통신을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구현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5143500"/>
            <a:ext cx="1765300" cy="17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79000" y="6934200"/>
            <a:ext cx="2222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실시간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체온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출력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1300" y="7480300"/>
            <a:ext cx="35179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데이터를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실시간으로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수집하고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,</a:t>
            </a:r>
          </a:p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화면에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표시하는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기능을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개발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3900" y="5245100"/>
            <a:ext cx="1714500" cy="1714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274800" y="6883400"/>
            <a:ext cx="2565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날짜별로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체온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출력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79500" y="7353300"/>
            <a:ext cx="355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수집된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데이터를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저장하여</a:t>
            </a:r>
          </a:p>
          <a:p>
            <a:pPr lvl="0" algn="ctr">
              <a:lnSpc>
                <a:spcPct val="117029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체온을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날짜별로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출력되어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ExtraLight"/>
              </a:rPr>
              <a:t>있음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9800" y="3492500"/>
            <a:ext cx="16446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947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온도센서를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환자의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체온을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측정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  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체온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모니터링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2947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- </a:t>
            </a:r>
            <a:r>
              <a:rPr lang="en-US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 </a:t>
            </a:r>
            <a:r>
              <a:rPr lang="ko-KR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일정</a:t>
            </a:r>
            <a:r>
              <a:rPr lang="en-US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체온이상</a:t>
            </a:r>
            <a:r>
              <a:rPr lang="en-US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(30</a:t>
            </a:r>
            <a:r>
              <a:rPr lang="ko-KR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ea typeface="Pretendard Medium"/>
              </a:rPr>
              <a:t>도이상</a:t>
            </a:r>
            <a:r>
              <a:rPr lang="en-US" sz="2500" b="0" i="0" u="none" strike="noStrike" spc="-100">
                <a:solidFill>
                  <a:srgbClr val="FFFFFF"/>
                </a:solidFill>
                <a:highlight>
                  <a:srgbClr val="FC5230"/>
                </a:highlight>
                <a:latin typeface="Pretendard Medium"/>
              </a:rPr>
              <a:t>)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으로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측정될경우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경보센서를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경보음을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울리는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Medium"/>
              </a:rPr>
              <a:t>구현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908300"/>
            <a:ext cx="101600" cy="342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19200" y="28321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22800" y="609600"/>
            <a:ext cx="1447800" cy="355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7272000" y="5842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C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4457700"/>
            <a:ext cx="17145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300" b="0" i="0" u="none" strike="noStrike" spc="-200">
                <a:solidFill>
                  <a:srgbClr val="FFFFFF"/>
                </a:solidFill>
                <a:latin typeface="Geologica Roman SemiBold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63800" y="4521200"/>
            <a:ext cx="5054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6700" b="0" i="0" u="none" strike="noStrike" spc="-2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6700" b="0" i="0" u="none" strike="noStrike" spc="-200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27300" y="5816600"/>
            <a:ext cx="31623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주요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코드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설명</a:t>
            </a:r>
          </a:p>
          <a:p>
            <a:pPr lvl="0" algn="l">
              <a:lnSpc>
                <a:spcPct val="12283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결과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시연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4064000"/>
            <a:ext cx="16421100" cy="3530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07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11300"/>
            <a:ext cx="139700" cy="1041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5748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3500" y="1651000"/>
            <a:ext cx="4813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라즈베리파이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DB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연동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986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898900"/>
            <a:ext cx="7620000" cy="486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4089400"/>
            <a:ext cx="7607300" cy="2108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587500"/>
            <a:ext cx="4660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600" b="0" i="0" u="none" strike="noStrike" spc="-100">
                <a:solidFill>
                  <a:srgbClr val="000000"/>
                </a:solidFill>
                <a:latin typeface="Geologica Roman SemiBold"/>
              </a:rPr>
              <a:t>Code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5400" y="1625600"/>
            <a:ext cx="67183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라즈베리파이</a:t>
            </a:r>
            <a:r>
              <a:rPr lang="en-US" sz="4200" b="0" i="0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200" b="0" i="0" u="none" strike="noStrike" spc="-100">
                <a:solidFill>
                  <a:srgbClr val="595959"/>
                </a:solidFill>
                <a:ea typeface="Pretendard Medium"/>
              </a:rPr>
              <a:t>설정하기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416300"/>
            <a:ext cx="101600" cy="342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33401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라즈베리파이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연결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3416300"/>
            <a:ext cx="101600" cy="34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33000" y="3340100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경보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진동수</a:t>
            </a:r>
            <a:r>
              <a:rPr lang="en-US" sz="26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 spc="-100">
                <a:solidFill>
                  <a:srgbClr val="000000"/>
                </a:solidFill>
                <a:ea typeface="Pretendard Bold"/>
              </a:rPr>
              <a:t>설정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2800" y="622300"/>
            <a:ext cx="1447800" cy="35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272000" y="596900"/>
            <a:ext cx="520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Pretendard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550</Words>
  <Application>Microsoft Office PowerPoint</Application>
  <PresentationFormat>사용자 지정</PresentationFormat>
  <Paragraphs>138</Paragraphs>
  <Slides>24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</vt:lpstr>
      <vt:lpstr>Pretendard Light</vt:lpstr>
      <vt:lpstr>prete</vt:lpstr>
      <vt:lpstr>Pretendard Medium</vt:lpstr>
      <vt:lpstr>Pretendard Black</vt:lpstr>
      <vt:lpstr>Pretendard ExtraLight</vt:lpstr>
      <vt:lpstr>Geologica Roman SemiBold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GRS</cp:lastModifiedBy>
  <cp:revision>5</cp:revision>
  <dcterms:created xsi:type="dcterms:W3CDTF">2006-08-16T00:00:00Z</dcterms:created>
  <dcterms:modified xsi:type="dcterms:W3CDTF">2024-09-26T06:29:12Z</dcterms:modified>
</cp:coreProperties>
</file>